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6" r:id="rId10"/>
    <p:sldId id="267" r:id="rId11"/>
    <p:sldId id="264" r:id="rId12"/>
    <p:sldId id="263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7B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5" autoAdjust="0"/>
    <p:restoredTop sz="94660"/>
  </p:normalViewPr>
  <p:slideViewPr>
    <p:cSldViewPr>
      <p:cViewPr>
        <p:scale>
          <a:sx n="100" d="100"/>
          <a:sy n="100" d="100"/>
        </p:scale>
        <p:origin x="-1518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3B45C2B-6471-4ACC-85D5-75AB798544CA}" type="datetimeFigureOut">
              <a:rPr lang="en-US" smtClean="0"/>
              <a:t>2/6/2012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E406E0-717E-45AE-BD7F-C2B3D7EA46D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5C2B-6471-4ACC-85D5-75AB798544CA}" type="datetimeFigureOut">
              <a:rPr lang="en-US" smtClean="0"/>
              <a:t>2/6/2012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06E0-717E-45AE-BD7F-C2B3D7EA46D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3B45C2B-6471-4ACC-85D5-75AB798544CA}" type="datetimeFigureOut">
              <a:rPr lang="en-US" smtClean="0"/>
              <a:t>2/6/2012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8E406E0-717E-45AE-BD7F-C2B3D7EA46D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5C2B-6471-4ACC-85D5-75AB798544CA}" type="datetimeFigureOut">
              <a:rPr lang="en-US" smtClean="0"/>
              <a:t>2/6/2012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E406E0-717E-45AE-BD7F-C2B3D7EA46D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5C2B-6471-4ACC-85D5-75AB798544CA}" type="datetimeFigureOut">
              <a:rPr lang="en-US" smtClean="0"/>
              <a:t>2/6/2012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8E406E0-717E-45AE-BD7F-C2B3D7EA46D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3B45C2B-6471-4ACC-85D5-75AB798544CA}" type="datetimeFigureOut">
              <a:rPr lang="en-US" smtClean="0"/>
              <a:t>2/6/2012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8E406E0-717E-45AE-BD7F-C2B3D7EA46D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3B45C2B-6471-4ACC-85D5-75AB798544CA}" type="datetimeFigureOut">
              <a:rPr lang="en-US" smtClean="0"/>
              <a:t>2/6/2012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8E406E0-717E-45AE-BD7F-C2B3D7EA46D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5C2B-6471-4ACC-85D5-75AB798544CA}" type="datetimeFigureOut">
              <a:rPr lang="en-US" smtClean="0"/>
              <a:t>2/6/2012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E406E0-717E-45AE-BD7F-C2B3D7EA46D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5C2B-6471-4ACC-85D5-75AB798544CA}" type="datetimeFigureOut">
              <a:rPr lang="en-US" smtClean="0"/>
              <a:t>2/6/2012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E406E0-717E-45AE-BD7F-C2B3D7EA46D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45C2B-6471-4ACC-85D5-75AB798544CA}" type="datetimeFigureOut">
              <a:rPr lang="en-US" smtClean="0"/>
              <a:t>2/6/2012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E406E0-717E-45AE-BD7F-C2B3D7EA46D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3B45C2B-6471-4ACC-85D5-75AB798544CA}" type="datetimeFigureOut">
              <a:rPr lang="en-US" smtClean="0"/>
              <a:t>2/6/2012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8E406E0-717E-45AE-BD7F-C2B3D7EA46D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3B45C2B-6471-4ACC-85D5-75AB798544CA}" type="datetimeFigureOut">
              <a:rPr lang="en-US" smtClean="0"/>
              <a:t>2/6/2012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8E406E0-717E-45AE-BD7F-C2B3D7EA46D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gg.com/" TargetMode="External"/><Relationship Id="rId2" Type="http://schemas.openxmlformats.org/officeDocument/2006/relationships/hyperlink" Target="http://www.esgenv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hazmanusa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19800"/>
            <a:ext cx="6781800" cy="762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Material Recovery Specialists</a:t>
            </a:r>
          </a:p>
          <a:p>
            <a:r>
              <a:rPr lang="en-US" dirty="0" smtClean="0"/>
              <a:t>177 Wales Ave.</a:t>
            </a:r>
          </a:p>
          <a:p>
            <a:r>
              <a:rPr lang="en-US" dirty="0" smtClean="0"/>
              <a:t>Tonawanda NY  14174</a:t>
            </a:r>
            <a:endParaRPr lang="en-US" dirty="0"/>
          </a:p>
        </p:txBody>
      </p:sp>
      <p:pic>
        <p:nvPicPr>
          <p:cNvPr id="6" name="Picture 5" descr="environment.nofla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9144000" cy="3516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505200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7B3DA"/>
                </a:solidFill>
              </a:rPr>
              <a:t/>
            </a:r>
            <a:br>
              <a:rPr lang="en-US" dirty="0" smtClean="0">
                <a:solidFill>
                  <a:srgbClr val="67B3DA"/>
                </a:solidFill>
              </a:rPr>
            </a:br>
            <a:r>
              <a:rPr lang="en-US" dirty="0" smtClean="0">
                <a:solidFill>
                  <a:srgbClr val="67B3DA"/>
                </a:solidFill>
              </a:rPr>
              <a:t>SERVICE GROUP (NY), Inc.</a:t>
            </a:r>
            <a:endParaRPr lang="en-US" dirty="0">
              <a:solidFill>
                <a:srgbClr val="67B3DA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7689" y="4168914"/>
            <a:ext cx="872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67B3DA"/>
                </a:solidFill>
                <a:latin typeface="+mj-lt"/>
              </a:rPr>
              <a:t>AL</a:t>
            </a:r>
            <a:endParaRPr lang="en-US" sz="4000" b="1" dirty="0">
              <a:solidFill>
                <a:srgbClr val="67B3DA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289" y="3711714"/>
            <a:ext cx="1177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67B3DA"/>
                </a:solidFill>
                <a:latin typeface="+mj-lt"/>
              </a:rPr>
              <a:t>the</a:t>
            </a:r>
            <a:endParaRPr lang="en-US" sz="4000" b="1" dirty="0">
              <a:solidFill>
                <a:srgbClr val="67B3DA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937248" cy="990600"/>
          </a:xfrm>
        </p:spPr>
        <p:txBody>
          <a:bodyPr/>
          <a:lstStyle/>
          <a:p>
            <a:r>
              <a:rPr lang="en-US" dirty="0" smtClean="0">
                <a:solidFill>
                  <a:srgbClr val="67B3DA"/>
                </a:solidFill>
              </a:rPr>
              <a:t>HAZMAN</a:t>
            </a:r>
            <a:endParaRPr lang="en-US" dirty="0">
              <a:solidFill>
                <a:srgbClr val="67B3D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SAW A NEED IN THE COMMUNITY AND FOR A </a:t>
            </a:r>
            <a:r>
              <a:rPr lang="en-US" dirty="0"/>
              <a:t>HAZARDOUS WASTE </a:t>
            </a:r>
            <a:r>
              <a:rPr lang="en-US" dirty="0" smtClean="0"/>
              <a:t>DROP-OFF FACILITY</a:t>
            </a:r>
          </a:p>
          <a:p>
            <a:r>
              <a:rPr lang="en-US" dirty="0" smtClean="0"/>
              <a:t>OPENED DECEMBER 1</a:t>
            </a:r>
            <a:r>
              <a:rPr lang="en-US" baseline="30000" dirty="0" smtClean="0"/>
              <a:t>ST</a:t>
            </a:r>
            <a:r>
              <a:rPr lang="en-US" dirty="0" smtClean="0"/>
              <a:t> 2011</a:t>
            </a:r>
          </a:p>
          <a:p>
            <a:r>
              <a:rPr lang="en-US" dirty="0"/>
              <a:t>SQG AND HHW </a:t>
            </a:r>
            <a:r>
              <a:rPr lang="en-US" dirty="0" smtClean="0"/>
              <a:t>DROP-OFF LOCATION</a:t>
            </a:r>
          </a:p>
          <a:p>
            <a:r>
              <a:rPr lang="en-US" dirty="0" smtClean="0"/>
              <a:t>SMALL BUSINESSES AND HOME OWNERS NOW HAVE AN ENVIRONMENTALLY SOUND PLACE FOR THEIR SMALL QUANTITY AND HOUSEHOLD HAZARDOUS WASTE</a:t>
            </a:r>
            <a:endParaRPr lang="en-US" dirty="0"/>
          </a:p>
        </p:txBody>
      </p:sp>
      <p:pic>
        <p:nvPicPr>
          <p:cNvPr id="4" name="Picture 3" descr="HHW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27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937248" cy="990600"/>
          </a:xfrm>
        </p:spPr>
        <p:txBody>
          <a:bodyPr/>
          <a:lstStyle/>
          <a:p>
            <a:r>
              <a:rPr lang="en-US" dirty="0" smtClean="0">
                <a:solidFill>
                  <a:srgbClr val="67B3DA"/>
                </a:solidFill>
              </a:rPr>
              <a:t>PRICING</a:t>
            </a:r>
            <a:endParaRPr lang="en-US" dirty="0">
              <a:solidFill>
                <a:srgbClr val="67B3DA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1905000"/>
            <a:ext cx="8153400" cy="4191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UP-FRONT FEE FOR AUDIT AND PROGRAM DEVELOPMENT</a:t>
            </a:r>
          </a:p>
          <a:p>
            <a:endParaRPr lang="en-US" dirty="0" smtClean="0"/>
          </a:p>
          <a:p>
            <a:r>
              <a:rPr lang="en-US" dirty="0" smtClean="0"/>
              <a:t>IMPLEMENTATION AND REPORTING FEE BUILT INTO UNIT PRICE COST FOR HANDLING AND MATERIAL RECYLCING</a:t>
            </a:r>
          </a:p>
          <a:p>
            <a:endParaRPr lang="en-US" dirty="0" smtClean="0"/>
          </a:p>
          <a:p>
            <a:r>
              <a:rPr lang="en-US" dirty="0" smtClean="0"/>
              <a:t>STANDARD FEES FOR MATERIAL HANDLING AND DISPOSAL ARE ALSO AVAILABLE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price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752600" cy="1289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61048" cy="990600"/>
          </a:xfrm>
        </p:spPr>
        <p:txBody>
          <a:bodyPr/>
          <a:lstStyle/>
          <a:p>
            <a:r>
              <a:rPr lang="en-US" dirty="0" smtClean="0">
                <a:solidFill>
                  <a:srgbClr val="67B3DA"/>
                </a:solidFill>
              </a:rPr>
              <a:t>SUMMARY</a:t>
            </a:r>
            <a:endParaRPr lang="en-US" dirty="0">
              <a:solidFill>
                <a:srgbClr val="67B3DA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ESG PROVIDES A HOST OF MATERIAL MANAGEMENT ALTERNATIVES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OUR PROGRAMS CAN BE TAILORED TO YOUR NEEDS AND OBJECTIVES</a:t>
            </a:r>
          </a:p>
          <a:p>
            <a:endParaRPr lang="en-US" dirty="0" smtClean="0"/>
          </a:p>
          <a:p>
            <a:r>
              <a:rPr lang="en-US" dirty="0" smtClean="0"/>
              <a:t>ESG’S PRIMARY OBJECTIVE IS TO MEET THE GROWING NEED TO HANDLE EXCESS MATERIALS IN A ENVIRONMENTALLY AND SOCIALLY SOUND MANNER.</a:t>
            </a:r>
          </a:p>
          <a:p>
            <a:endParaRPr lang="en-US" dirty="0" smtClean="0"/>
          </a:p>
          <a:p>
            <a:r>
              <a:rPr lang="en-US" dirty="0" smtClean="0"/>
              <a:t>TOGETHER ESG, ARC, AND HAZMAN PROVIDE </a:t>
            </a:r>
            <a:r>
              <a:rPr lang="en-US" dirty="0"/>
              <a:t>A ONE-STOP </a:t>
            </a:r>
            <a:r>
              <a:rPr lang="en-US" dirty="0" smtClean="0"/>
              <a:t>SHOP FOR RECYCLABLE PRODUCTS </a:t>
            </a:r>
            <a:r>
              <a:rPr lang="en-US" dirty="0"/>
              <a:t>AND WASTE CONSOLIDATION</a:t>
            </a:r>
          </a:p>
          <a:p>
            <a:endParaRPr lang="en-US" dirty="0" smtClean="0"/>
          </a:p>
          <a:p>
            <a:r>
              <a:rPr lang="en-US" dirty="0" smtClean="0"/>
              <a:t>NO JOB IS TOO BIG OR TOO SMALL!</a:t>
            </a:r>
            <a:endParaRPr lang="en-US" dirty="0"/>
          </a:p>
        </p:txBody>
      </p:sp>
      <p:pic>
        <p:nvPicPr>
          <p:cNvPr id="4" name="Picture 3" descr="ESGENVARC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272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61048" cy="990600"/>
          </a:xfrm>
        </p:spPr>
        <p:txBody>
          <a:bodyPr/>
          <a:lstStyle/>
          <a:p>
            <a:r>
              <a:rPr lang="en-US" dirty="0" smtClean="0">
                <a:solidFill>
                  <a:srgbClr val="67B3DA"/>
                </a:solidFill>
              </a:rPr>
              <a:t>CONTACT US</a:t>
            </a:r>
            <a:endParaRPr lang="en-US" dirty="0">
              <a:solidFill>
                <a:srgbClr val="67B3DA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 smtClean="0"/>
              <a:t>177 Wales Ave.</a:t>
            </a:r>
          </a:p>
          <a:p>
            <a:pPr marL="0" indent="0" algn="ctr">
              <a:buNone/>
            </a:pPr>
            <a:r>
              <a:rPr lang="en-US" sz="1800" dirty="0" smtClean="0"/>
              <a:t>Tonawanda, NY 14150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dirty="0" smtClean="0"/>
              <a:t>PH: (716) 695-6720</a:t>
            </a:r>
          </a:p>
          <a:p>
            <a:pPr marL="0" indent="0" algn="ctr">
              <a:buNone/>
            </a:pPr>
            <a:r>
              <a:rPr lang="en-US" sz="1800" dirty="0" smtClean="0"/>
              <a:t>FX: (716) 695-0161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accent4"/>
                </a:solidFill>
                <a:hlinkClick r:id="rId2"/>
              </a:rPr>
              <a:t>www.esgenv.com</a:t>
            </a:r>
            <a:endParaRPr lang="en-US" sz="1800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accent4"/>
                </a:solidFill>
                <a:hlinkClick r:id="rId3"/>
              </a:rPr>
              <a:t>www.arcgg.com</a:t>
            </a:r>
            <a:endParaRPr lang="en-US" sz="1800" dirty="0" smtClean="0">
              <a:solidFill>
                <a:schemeClr val="accent4"/>
              </a:solidFill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accent4"/>
                </a:solidFill>
                <a:hlinkClick r:id="rId4"/>
              </a:rPr>
              <a:t>www.hazmanusa.com</a:t>
            </a:r>
            <a:endParaRPr lang="en-US" sz="1800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Picture 3" descr="ESGENVARC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27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784848" cy="990600"/>
          </a:xfrm>
        </p:spPr>
        <p:txBody>
          <a:bodyPr/>
          <a:lstStyle/>
          <a:p>
            <a:r>
              <a:rPr lang="en-US" dirty="0" smtClean="0">
                <a:solidFill>
                  <a:srgbClr val="67B3DA"/>
                </a:solidFill>
              </a:rPr>
              <a:t>HISTORY</a:t>
            </a:r>
            <a:endParaRPr lang="en-US" dirty="0">
              <a:solidFill>
                <a:srgbClr val="67B3DA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INCORPORATED IN 1985</a:t>
            </a:r>
          </a:p>
          <a:p>
            <a:pPr lvl="1"/>
            <a:r>
              <a:rPr lang="en-US" sz="2100" dirty="0" smtClean="0"/>
              <a:t>INITIALLY IN THE HAZARDOUS MATERIAL HANDLING, TRANSPORTATION AND DISPOSAL SERVICES</a:t>
            </a:r>
          </a:p>
          <a:p>
            <a:pPr lvl="1"/>
            <a:r>
              <a:rPr lang="en-US" sz="2100" dirty="0" smtClean="0"/>
              <a:t>OTHER SERVICES ADDED INCLUDING REMEDIATION, RECYCLING AND SPECIAL WASTE HANDLING (I.E. RAD, MERCURY, LAB PACK)</a:t>
            </a:r>
          </a:p>
          <a:p>
            <a:r>
              <a:rPr lang="en-US" sz="2400" dirty="0" smtClean="0"/>
              <a:t>FOUNDED AMERICAN RECYCLERS CO. AND HAZMAN</a:t>
            </a:r>
          </a:p>
          <a:p>
            <a:r>
              <a:rPr lang="en-US" sz="2400" dirty="0" smtClean="0"/>
              <a:t>TODAY </a:t>
            </a:r>
            <a:r>
              <a:rPr lang="en-US" sz="2400" smtClean="0"/>
              <a:t>OUR THREE </a:t>
            </a:r>
            <a:r>
              <a:rPr lang="en-US" sz="2400" dirty="0" smtClean="0"/>
              <a:t>BRANCHES PROVIDE A FACILITY FOR STORAGE, CONSOLIDATION OF WASTE AND RECYCLABLE MATERIALS</a:t>
            </a:r>
            <a:endParaRPr lang="en-US" sz="2400" dirty="0"/>
          </a:p>
        </p:txBody>
      </p:sp>
      <p:pic>
        <p:nvPicPr>
          <p:cNvPr id="4" name="Picture 3" descr="Old Clock[4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26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784848" cy="990600"/>
          </a:xfrm>
        </p:spPr>
        <p:txBody>
          <a:bodyPr/>
          <a:lstStyle/>
          <a:p>
            <a:r>
              <a:rPr lang="en-US" dirty="0" smtClean="0">
                <a:solidFill>
                  <a:srgbClr val="67B3DA"/>
                </a:solidFill>
              </a:rPr>
              <a:t>SERVICES</a:t>
            </a:r>
            <a:endParaRPr lang="en-US" dirty="0">
              <a:solidFill>
                <a:srgbClr val="67B3DA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RECYCLING</a:t>
            </a:r>
          </a:p>
          <a:p>
            <a:pPr lvl="1"/>
            <a:r>
              <a:rPr lang="en-US" dirty="0" smtClean="0"/>
              <a:t>AUDIT</a:t>
            </a:r>
          </a:p>
          <a:p>
            <a:pPr lvl="1"/>
            <a:r>
              <a:rPr lang="en-US" dirty="0" smtClean="0"/>
              <a:t>PROGRAM DEVELOPMENT</a:t>
            </a:r>
          </a:p>
          <a:p>
            <a:pPr lvl="1"/>
            <a:r>
              <a:rPr lang="en-US" dirty="0" smtClean="0"/>
              <a:t>IMPLEMENTATION</a:t>
            </a:r>
          </a:p>
          <a:p>
            <a:r>
              <a:rPr lang="en-US" dirty="0" smtClean="0"/>
              <a:t>LAB CHEMICAL PACKAGING AND HANDLING</a:t>
            </a:r>
          </a:p>
          <a:p>
            <a:r>
              <a:rPr lang="en-US" dirty="0" smtClean="0"/>
              <a:t>MATERIAL PACKAGING AND MANIFESTING</a:t>
            </a:r>
          </a:p>
          <a:p>
            <a:r>
              <a:rPr lang="en-US" dirty="0" smtClean="0"/>
              <a:t>BULK LIQUID TRANSPORTATION</a:t>
            </a:r>
          </a:p>
          <a:p>
            <a:r>
              <a:rPr lang="en-US" dirty="0" smtClean="0"/>
              <a:t>DRUM HANDLING AND TRANSPORTATION</a:t>
            </a:r>
          </a:p>
          <a:p>
            <a:r>
              <a:rPr lang="en-US" dirty="0" smtClean="0"/>
              <a:t>SPILL CLEAN-UP</a:t>
            </a:r>
          </a:p>
          <a:p>
            <a:r>
              <a:rPr lang="en-US" dirty="0" smtClean="0"/>
              <a:t>SITE REMEDIATION</a:t>
            </a:r>
          </a:p>
          <a:p>
            <a:endParaRPr lang="en-US" dirty="0"/>
          </a:p>
        </p:txBody>
      </p:sp>
      <p:pic>
        <p:nvPicPr>
          <p:cNvPr id="4" name="Picture 3" descr="drum thu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272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61048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7B3DA"/>
                </a:solidFill>
              </a:rPr>
              <a:t>RECYCLING PROGRAM </a:t>
            </a:r>
            <a:r>
              <a:rPr lang="en-US" sz="2000" dirty="0" smtClean="0">
                <a:solidFill>
                  <a:srgbClr val="67B3DA"/>
                </a:solidFill>
              </a:rPr>
              <a:t>(1 OF 2)</a:t>
            </a:r>
            <a:endParaRPr lang="en-US" sz="2000" dirty="0">
              <a:solidFill>
                <a:srgbClr val="67B3DA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AUDIT</a:t>
            </a:r>
          </a:p>
          <a:p>
            <a:pPr lvl="1"/>
            <a:r>
              <a:rPr lang="en-US" dirty="0" smtClean="0"/>
              <a:t>CRADLE TO GRAVE ANALYSIS</a:t>
            </a:r>
          </a:p>
          <a:p>
            <a:pPr lvl="1"/>
            <a:r>
              <a:rPr lang="en-US" dirty="0" smtClean="0"/>
              <a:t>PROCESS FLOW CHARTING</a:t>
            </a:r>
          </a:p>
          <a:p>
            <a:pPr lvl="1"/>
            <a:r>
              <a:rPr lang="en-US" dirty="0" smtClean="0"/>
              <a:t>CHARACTERIZATION AND QUANTIFICATION OF MATERIALS</a:t>
            </a:r>
          </a:p>
          <a:p>
            <a:r>
              <a:rPr lang="en-US" dirty="0" smtClean="0"/>
              <a:t>PROGRAM DEVELOPMENT</a:t>
            </a:r>
          </a:p>
          <a:p>
            <a:pPr lvl="1"/>
            <a:r>
              <a:rPr lang="en-US" dirty="0" smtClean="0"/>
              <a:t>COMPANY OBJECTIVES</a:t>
            </a:r>
          </a:p>
          <a:p>
            <a:pPr lvl="1"/>
            <a:r>
              <a:rPr lang="en-US" dirty="0" smtClean="0"/>
              <a:t>PROCESS EVALUATION / RECOMMENDATION </a:t>
            </a:r>
          </a:p>
          <a:p>
            <a:pPr lvl="2"/>
            <a:r>
              <a:rPr lang="en-US" dirty="0" smtClean="0"/>
              <a:t>PURCHASING – WHAT AND HOW MUCH</a:t>
            </a:r>
          </a:p>
          <a:p>
            <a:pPr lvl="2"/>
            <a:r>
              <a:rPr lang="en-US" dirty="0" smtClean="0"/>
              <a:t>PROCESS IMPROVEMENTS / WASTE REDUCTION</a:t>
            </a:r>
          </a:p>
          <a:p>
            <a:pPr lvl="2"/>
            <a:r>
              <a:rPr lang="en-US" dirty="0" smtClean="0"/>
              <a:t>RE-USE, RECYCLING AND ENERGY CREATION</a:t>
            </a:r>
          </a:p>
          <a:p>
            <a:pPr lvl="1"/>
            <a:r>
              <a:rPr lang="en-US" dirty="0" smtClean="0"/>
              <a:t>SELECTION AND PRIORITIZATION OF TARGETS</a:t>
            </a:r>
          </a:p>
          <a:p>
            <a:pPr lvl="1"/>
            <a:r>
              <a:rPr lang="en-US" dirty="0" smtClean="0"/>
              <a:t>SEGREGATION AND CONSOLIDATION</a:t>
            </a:r>
          </a:p>
          <a:p>
            <a:pPr lvl="1"/>
            <a:r>
              <a:rPr lang="en-US" dirty="0" smtClean="0"/>
              <a:t>MATERIAL MARKETING AND FINAL DEPOSITION</a:t>
            </a:r>
          </a:p>
          <a:p>
            <a:pPr lvl="1"/>
            <a:r>
              <a:rPr lang="en-US" dirty="0" smtClean="0"/>
              <a:t>FINANCIAL FEASABILITY</a:t>
            </a:r>
          </a:p>
          <a:p>
            <a:pPr lvl="1"/>
            <a:r>
              <a:rPr lang="en-US" dirty="0" smtClean="0"/>
              <a:t>SCHEDULE AND MILESTONES</a:t>
            </a:r>
          </a:p>
          <a:p>
            <a:pPr lvl="1"/>
            <a:endParaRPr lang="en-US" dirty="0"/>
          </a:p>
        </p:txBody>
      </p:sp>
      <p:pic>
        <p:nvPicPr>
          <p:cNvPr id="4" name="Picture 3" descr="recycle thumb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6400" cy="125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1952" y="228600"/>
            <a:ext cx="6937248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7B3DA"/>
                </a:solidFill>
              </a:rPr>
              <a:t>RECYCLING PROGRAM </a:t>
            </a:r>
            <a:r>
              <a:rPr lang="en-US" sz="2000" dirty="0" smtClean="0">
                <a:solidFill>
                  <a:srgbClr val="67B3DA"/>
                </a:solidFill>
              </a:rPr>
              <a:t>(2 OF 2)</a:t>
            </a:r>
            <a:endParaRPr lang="en-US" sz="2000" dirty="0">
              <a:solidFill>
                <a:srgbClr val="67B3DA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OBJECTIVES AND GOALS</a:t>
            </a:r>
          </a:p>
          <a:p>
            <a:pPr lvl="1"/>
            <a:r>
              <a:rPr lang="en-US" dirty="0" smtClean="0"/>
              <a:t>PURCHASING OF INFRASTRUCTURE (IF NEEDED)</a:t>
            </a:r>
          </a:p>
          <a:p>
            <a:pPr lvl="1"/>
            <a:r>
              <a:rPr lang="en-US" dirty="0" smtClean="0"/>
              <a:t>VENDOR SELECTION</a:t>
            </a:r>
          </a:p>
          <a:p>
            <a:pPr lvl="1"/>
            <a:r>
              <a:rPr lang="en-US" dirty="0" smtClean="0"/>
              <a:t>SET-UP </a:t>
            </a:r>
          </a:p>
          <a:p>
            <a:pPr lvl="1"/>
            <a:r>
              <a:rPr lang="en-US" dirty="0" smtClean="0"/>
              <a:t>TRAINING </a:t>
            </a:r>
          </a:p>
          <a:p>
            <a:pPr lvl="1"/>
            <a:r>
              <a:rPr lang="en-US" dirty="0" smtClean="0"/>
              <a:t>COMMUNICATION AND FEEDBACK</a:t>
            </a:r>
          </a:p>
          <a:p>
            <a:pPr lvl="1"/>
            <a:r>
              <a:rPr lang="en-US" dirty="0" smtClean="0"/>
              <a:t>PROGRAM MANAGEMENT</a:t>
            </a:r>
          </a:p>
          <a:p>
            <a:r>
              <a:rPr lang="en-US" dirty="0" smtClean="0"/>
              <a:t>PROGRAM MONITORING</a:t>
            </a:r>
          </a:p>
          <a:p>
            <a:pPr lvl="1"/>
            <a:r>
              <a:rPr lang="en-US" dirty="0" smtClean="0"/>
              <a:t>DATA COLLECTION AND TABULATION</a:t>
            </a:r>
          </a:p>
          <a:p>
            <a:pPr lvl="1"/>
            <a:r>
              <a:rPr lang="en-US" dirty="0" smtClean="0"/>
              <a:t>MONITORING AND CONTROL</a:t>
            </a:r>
          </a:p>
          <a:p>
            <a:pPr lvl="1"/>
            <a:r>
              <a:rPr lang="en-US" dirty="0" smtClean="0"/>
              <a:t>FEEDBACK </a:t>
            </a:r>
          </a:p>
          <a:p>
            <a:pPr lvl="1"/>
            <a:r>
              <a:rPr lang="en-US" dirty="0" smtClean="0"/>
              <a:t>ADJUSTMENTS</a:t>
            </a:r>
          </a:p>
          <a:p>
            <a:pPr lvl="1"/>
            <a:r>
              <a:rPr lang="en-US" dirty="0" smtClean="0"/>
              <a:t>ROUTINE REPORTING TO MANAGEMENT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recycle thumb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76400" cy="125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937248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7B3DA"/>
                </a:solidFill>
              </a:rPr>
              <a:t>TYPICAL MATERIALS HANDLED</a:t>
            </a:r>
            <a:endParaRPr lang="en-US" dirty="0">
              <a:solidFill>
                <a:srgbClr val="67B3DA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ELECTRONICS / FIXTURES / LIGHTING</a:t>
            </a:r>
          </a:p>
          <a:p>
            <a:r>
              <a:rPr lang="en-US" dirty="0" smtClean="0"/>
              <a:t>OFF SPEC / SHELF LIFE PRODUCTS</a:t>
            </a:r>
          </a:p>
          <a:p>
            <a:r>
              <a:rPr lang="en-US" dirty="0" smtClean="0"/>
              <a:t>PACKAGING</a:t>
            </a:r>
          </a:p>
          <a:p>
            <a:r>
              <a:rPr lang="en-US" dirty="0" smtClean="0"/>
              <a:t>PAPER FIBER</a:t>
            </a:r>
          </a:p>
          <a:p>
            <a:r>
              <a:rPr lang="en-US" dirty="0" smtClean="0"/>
              <a:t>PALLETS</a:t>
            </a:r>
          </a:p>
          <a:p>
            <a:r>
              <a:rPr lang="en-US" dirty="0" smtClean="0"/>
              <a:t>METALS</a:t>
            </a:r>
          </a:p>
          <a:p>
            <a:r>
              <a:rPr lang="en-US" dirty="0" smtClean="0"/>
              <a:t>OILS / COOLING WATERS</a:t>
            </a:r>
          </a:p>
          <a:p>
            <a:r>
              <a:rPr lang="en-US" dirty="0" smtClean="0"/>
              <a:t>EXCESS PRODUCTION MATERIALS</a:t>
            </a:r>
          </a:p>
          <a:p>
            <a:r>
              <a:rPr lang="en-US" dirty="0" smtClean="0"/>
              <a:t>HAZARDOUS MATERIALS</a:t>
            </a:r>
          </a:p>
          <a:p>
            <a:endParaRPr lang="en-US" dirty="0"/>
          </a:p>
        </p:txBody>
      </p:sp>
      <p:pic>
        <p:nvPicPr>
          <p:cNvPr id="4" name="Picture 3" descr="materials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6" y="1"/>
            <a:ext cx="17272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61048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7B3DA"/>
                </a:solidFill>
              </a:rPr>
              <a:t>INDUSTRIAL SERVICES </a:t>
            </a:r>
            <a:r>
              <a:rPr lang="en-US" sz="2000" dirty="0" smtClean="0">
                <a:solidFill>
                  <a:srgbClr val="67B3DA"/>
                </a:solidFill>
              </a:rPr>
              <a:t>(1 OF 2)</a:t>
            </a:r>
            <a:endParaRPr lang="en-US" sz="2000" dirty="0">
              <a:solidFill>
                <a:srgbClr val="67B3DA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LAB-PACKS</a:t>
            </a:r>
          </a:p>
          <a:p>
            <a:pPr lvl="1"/>
            <a:r>
              <a:rPr lang="en-US" dirty="0" smtClean="0"/>
              <a:t>CHARACTERIZATION</a:t>
            </a:r>
          </a:p>
          <a:p>
            <a:pPr lvl="1"/>
            <a:r>
              <a:rPr lang="en-US" dirty="0"/>
              <a:t>PRICING AND HANDLING OPTIONS</a:t>
            </a:r>
          </a:p>
          <a:p>
            <a:pPr lvl="1"/>
            <a:r>
              <a:rPr lang="en-US" dirty="0" smtClean="0"/>
              <a:t>CONSOLIDATION</a:t>
            </a:r>
          </a:p>
          <a:p>
            <a:pPr lvl="1"/>
            <a:r>
              <a:rPr lang="en-US" dirty="0" smtClean="0"/>
              <a:t>TRANSPORTATION</a:t>
            </a:r>
          </a:p>
          <a:p>
            <a:r>
              <a:rPr lang="en-US" dirty="0" smtClean="0"/>
              <a:t>BULK MATERIALS</a:t>
            </a:r>
          </a:p>
          <a:p>
            <a:pPr lvl="1"/>
            <a:r>
              <a:rPr lang="en-US" dirty="0" smtClean="0"/>
              <a:t>ON-SITE CONSOLIDATION</a:t>
            </a:r>
          </a:p>
          <a:p>
            <a:pPr lvl="1"/>
            <a:r>
              <a:rPr lang="en-US" dirty="0" smtClean="0"/>
              <a:t>BULK LOAD TRANSPORTATION (LIQUIDS/SOLIDS)</a:t>
            </a:r>
          </a:p>
          <a:p>
            <a:pPr lvl="1"/>
            <a:r>
              <a:rPr lang="en-US" dirty="0" smtClean="0"/>
              <a:t>TRACTOR/TRAILER </a:t>
            </a:r>
          </a:p>
          <a:p>
            <a:pPr lvl="1"/>
            <a:r>
              <a:rPr lang="en-US" dirty="0" smtClean="0"/>
              <a:t>VAC TRUCK </a:t>
            </a:r>
          </a:p>
          <a:p>
            <a:pPr lvl="1"/>
            <a:r>
              <a:rPr lang="en-US" dirty="0" smtClean="0"/>
              <a:t>BOX TRUCK</a:t>
            </a:r>
          </a:p>
          <a:p>
            <a:pPr lvl="1"/>
            <a:r>
              <a:rPr lang="en-US" dirty="0" smtClean="0"/>
              <a:t>LTL’S</a:t>
            </a:r>
          </a:p>
          <a:p>
            <a:pPr lvl="1"/>
            <a:endParaRPr lang="en-US" dirty="0"/>
          </a:p>
        </p:txBody>
      </p:sp>
      <p:pic>
        <p:nvPicPr>
          <p:cNvPr id="5" name="Picture 4" descr="truck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" y="0"/>
            <a:ext cx="17272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61048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7B3DA"/>
                </a:solidFill>
              </a:rPr>
              <a:t>INDUSTRIAL SERVICES </a:t>
            </a:r>
            <a:r>
              <a:rPr lang="en-US" sz="2000" dirty="0" smtClean="0">
                <a:solidFill>
                  <a:srgbClr val="67B3DA"/>
                </a:solidFill>
              </a:rPr>
              <a:t>(2 OF 2)</a:t>
            </a:r>
            <a:endParaRPr lang="en-US" sz="2000" dirty="0">
              <a:solidFill>
                <a:srgbClr val="67B3DA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FACILITY  SERVICES</a:t>
            </a:r>
          </a:p>
          <a:p>
            <a:pPr lvl="1"/>
            <a:r>
              <a:rPr lang="en-US" dirty="0" smtClean="0"/>
              <a:t>TANK CLEANING</a:t>
            </a:r>
          </a:p>
          <a:p>
            <a:pPr lvl="1"/>
            <a:r>
              <a:rPr lang="en-US" dirty="0" smtClean="0"/>
              <a:t>CBS/PBS INSPECTION AND CERTIFICATION                          </a:t>
            </a:r>
          </a:p>
          <a:p>
            <a:pPr lvl="1"/>
            <a:r>
              <a:rPr lang="en-US" dirty="0" smtClean="0"/>
              <a:t>HIGH PRESSURE WASHING</a:t>
            </a:r>
          </a:p>
          <a:p>
            <a:pPr lvl="1"/>
            <a:r>
              <a:rPr lang="en-US" dirty="0" smtClean="0"/>
              <a:t>WASTE MANIFESTING, TRANSPORTATION AND DISPOSAL</a:t>
            </a:r>
          </a:p>
          <a:p>
            <a:pPr lvl="1"/>
            <a:r>
              <a:rPr lang="en-US" dirty="0" smtClean="0"/>
              <a:t>ASBESTOS ABATEMENT</a:t>
            </a:r>
          </a:p>
          <a:p>
            <a:r>
              <a:rPr lang="en-US" dirty="0" smtClean="0"/>
              <a:t>REMEDIATION</a:t>
            </a:r>
          </a:p>
          <a:p>
            <a:pPr lvl="1"/>
            <a:r>
              <a:rPr lang="en-US" dirty="0" smtClean="0"/>
              <a:t>INVESTIGATION</a:t>
            </a:r>
          </a:p>
          <a:p>
            <a:pPr lvl="1"/>
            <a:r>
              <a:rPr lang="en-US" dirty="0" smtClean="0"/>
              <a:t>DESIGN/WORK PLAN PREPARATION</a:t>
            </a:r>
          </a:p>
          <a:p>
            <a:pPr lvl="1"/>
            <a:r>
              <a:rPr lang="en-US" dirty="0" smtClean="0"/>
              <a:t>REMEDIAL CONSTRUCTION</a:t>
            </a:r>
          </a:p>
          <a:p>
            <a:pPr lvl="1"/>
            <a:r>
              <a:rPr lang="en-US" dirty="0" smtClean="0"/>
              <a:t>FINAL REPORTING AND REGULATORY CLOSE-OUT</a:t>
            </a:r>
          </a:p>
          <a:p>
            <a:pPr lvl="1"/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  <p:pic>
        <p:nvPicPr>
          <p:cNvPr id="4" name="Picture 3" descr="truck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8" y="0"/>
            <a:ext cx="1727200" cy="1295400"/>
          </a:xfrm>
          <a:prstGeom prst="rect">
            <a:avLst/>
          </a:prstGeom>
        </p:spPr>
      </p:pic>
      <p:pic>
        <p:nvPicPr>
          <p:cNvPr id="5" name="Picture 4" descr="truck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" y="0"/>
            <a:ext cx="176268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392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7B3DA"/>
                </a:solidFill>
              </a:rPr>
              <a:t>ARC – AMERICAN RECYCLERS CO.</a:t>
            </a:r>
            <a:endParaRPr lang="en-US" dirty="0">
              <a:solidFill>
                <a:srgbClr val="67B3DA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FACILITY LOCATED AT 177 WALES AVE. TONAWANDA, N.Y.</a:t>
            </a:r>
          </a:p>
          <a:p>
            <a:r>
              <a:rPr lang="en-US" dirty="0" smtClean="0"/>
              <a:t>FULLY PERMITTED NON-HAZARDOUS MATERIALS TRANSER FACILITY</a:t>
            </a:r>
          </a:p>
          <a:p>
            <a:r>
              <a:rPr lang="en-US" dirty="0" smtClean="0"/>
              <a:t>ACCEPTS CAPACITY OF 150 TONS PER DAY</a:t>
            </a:r>
          </a:p>
          <a:p>
            <a:r>
              <a:rPr lang="en-US" dirty="0" smtClean="0"/>
              <a:t>SORTING AND SEGREGATION OF RECYCLABLE MATERIALS</a:t>
            </a:r>
          </a:p>
          <a:p>
            <a:r>
              <a:rPr lang="en-US" dirty="0" smtClean="0"/>
              <a:t>TERMINAL FOR COLLECTION AND SHIPPING OF MATERIALS</a:t>
            </a:r>
          </a:p>
        </p:txBody>
      </p:sp>
      <p:pic>
        <p:nvPicPr>
          <p:cNvPr id="4" name="Picture 3" descr="facility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2600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342</TotalTime>
  <Words>509</Words>
  <Application>Microsoft Office PowerPoint</Application>
  <PresentationFormat>On-screen Show (4:3)</PresentationFormat>
  <Paragraphs>130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 SERVICE GROUP (NY), Inc.</vt:lpstr>
      <vt:lpstr>HISTORY</vt:lpstr>
      <vt:lpstr>SERVICES</vt:lpstr>
      <vt:lpstr>RECYCLING PROGRAM (1 OF 2)</vt:lpstr>
      <vt:lpstr>RECYCLING PROGRAM (2 OF 2)</vt:lpstr>
      <vt:lpstr>TYPICAL MATERIALS HANDLED</vt:lpstr>
      <vt:lpstr>INDUSTRIAL SERVICES (1 OF 2)</vt:lpstr>
      <vt:lpstr>INDUSTRIAL SERVICES (2 OF 2)</vt:lpstr>
      <vt:lpstr>ARC – AMERICAN RECYCLERS CO.</vt:lpstr>
      <vt:lpstr>HAZMAN</vt:lpstr>
      <vt:lpstr>PRICING</vt:lpstr>
      <vt:lpstr>SUMMARY</vt:lpstr>
      <vt:lpstr>CONTACT US</vt:lpstr>
    </vt:vector>
  </TitlesOfParts>
  <Company>Ensol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ENVIRONMENTAL SERVICE GROUP (NY), Inc.</dc:title>
  <dc:creator>jbattaglia</dc:creator>
  <cp:lastModifiedBy>Marc Perricelli</cp:lastModifiedBy>
  <cp:revision>27</cp:revision>
  <dcterms:created xsi:type="dcterms:W3CDTF">2012-01-22T12:09:59Z</dcterms:created>
  <dcterms:modified xsi:type="dcterms:W3CDTF">2012-02-06T18:56:24Z</dcterms:modified>
</cp:coreProperties>
</file>